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797675" cy="987425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убакирова Балжан" initials="АБ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7" d="100"/>
          <a:sy n="77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725A3-8318-4391-AD90-56CEF8B1A1D3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272B-0906-421A-BB82-EA6961000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55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A272B-0906-421A-BB82-EA69610005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9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A272B-0906-421A-BB82-EA69610005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7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A272B-0906-421A-BB82-EA69610005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3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право 17"/>
          <p:cNvSpPr/>
          <p:nvPr/>
        </p:nvSpPr>
        <p:spPr>
          <a:xfrm>
            <a:off x="3886131" y="3314847"/>
            <a:ext cx="1662004" cy="68821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r>
              <a:rPr lang="kk-KZ" sz="1000" b="0" i="0" u="none" strike="noStrike" dirty="0">
                <a:solidFill>
                  <a:schemeClr val="bg1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Деректерді дәрігерге </a:t>
            </a:r>
            <a:r>
              <a:rPr lang="kk-KZ" sz="1000" b="0" i="0" u="none" strike="noStrike" dirty="0" smtClean="0">
                <a:solidFill>
                  <a:schemeClr val="bg1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хабарлаңыз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200" y="993253"/>
            <a:ext cx="3616865" cy="175432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rtl="0"/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Егер Сізді бір немесе бірнеше белгілер мазаласа: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Дене температурасының жоғарылауы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Жалпы әлсіздік, сырқаттанып қалу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Бұлшықет ауруы және дененің ауыруы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Бас ауруы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Тамақтың жыбырлауы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Жөтел 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Дәм мен иіс сезудің бұзылуы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1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Жүрек айнуы, құсу, диарея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029236"/>
            <a:ext cx="4059762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 rtl="0">
              <a:buFont typeface="Arial" pitchFamily="34" charset="0"/>
              <a:buChar char="•"/>
            </a:pPr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Үйде болыңыз</a:t>
            </a:r>
          </a:p>
          <a:p>
            <a:pPr marL="171450" indent="-171450" algn="just" rtl="0">
              <a:buFont typeface="Arial" pitchFamily="34" charset="0"/>
              <a:buChar char="•"/>
            </a:pPr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Нұсқаулықты вирустық инфекция белгілері бар екендігі туралы ескертіңіз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Басқа отбасы мүшелерінен аулақ болыңыз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8135" y="4052210"/>
            <a:ext cx="3267565" cy="27530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Дәрігердің ұсыныстарын орындаңыз</a:t>
            </a:r>
            <a:endParaRPr lang="ru-RU" sz="1200"/>
          </a:p>
        </p:txBody>
      </p:sp>
      <p:sp>
        <p:nvSpPr>
          <p:cNvPr id="6" name="Прямоугольник 5"/>
          <p:cNvSpPr/>
          <p:nvPr/>
        </p:nvSpPr>
        <p:spPr>
          <a:xfrm>
            <a:off x="280503" y="2880420"/>
            <a:ext cx="3662401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Күніне 2 рет (таңертең және кешке) мынадай бақылау көрсеткіштерін өлшеп, күнделікке жазыңыз:</a:t>
            </a:r>
          </a:p>
          <a:p>
            <a:pPr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Дене температурасын;</a:t>
            </a:r>
          </a:p>
          <a:p>
            <a:pPr algn="just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Тыныс алу жиілігін (демалу кезінде қолыңызды кеудеге қойыңыз және 1 минут ішінде тыныс алу қозғалысының санын есептеңіз);</a:t>
            </a:r>
          </a:p>
          <a:p>
            <a:pPr algn="just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Жүректің жиырылу жиілігін (пульс) (саусақтарыңызды білекке, мойынға немесе шекеге қойыңыз, 1 минуттағы соққы санын есептеңіз);</a:t>
            </a:r>
          </a:p>
          <a:p>
            <a:pPr algn="just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Артериялық қысымды (артериялық қысымды өлшейтін тонометр аппараты болған кезде);</a:t>
            </a:r>
            <a:endParaRPr lang="ru-RU" sz="120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184143"/>
            <a:ext cx="4176464" cy="102659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171450" indent="-171450" rtl="0">
              <a:buFont typeface="Arial" pitchFamily="34" charset="0"/>
              <a:buChar char="•"/>
            </a:pPr>
            <a:r>
              <a:rPr lang="en-US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__________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Call-орталығына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+</a:t>
            </a:r>
            <a:r>
              <a:rPr lang="en-US" sz="1200" b="0" i="0" u="none" strike="noStrike" dirty="0" smtClean="0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_________</a:t>
            </a:r>
            <a:r>
              <a:rPr lang="ru-RU" sz="1200" b="0" i="0" u="none" strike="noStrike" dirty="0" smtClean="0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sz="1200" b="0" i="0" u="none" strike="noStrike" dirty="0" smtClean="0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;</a:t>
            </a:r>
            <a:endParaRPr lang="kk-KZ" sz="1200" b="0" i="0" u="none" strike="noStrike" dirty="0" smtClean="0">
              <a:solidFill>
                <a:srgbClr val="FF0000"/>
              </a:solidFill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телефоны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бойынша қоңырау шалыңыз:</a:t>
            </a:r>
            <a:endParaRPr lang="ru-RU" sz="1200" dirty="0"/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терапевттің қашықтықтан консультациясына жазылу үшін</a:t>
            </a:r>
          </a:p>
          <a:p>
            <a:pPr marL="171450" indent="-171450" rtl="0">
              <a:buFont typeface="Arial" pitchFamily="34" charset="0"/>
              <a:buChar char="•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одан әрі іс-әрекеттер бойынша ақпарат алу үшін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08246" y="3413794"/>
            <a:ext cx="3239540" cy="27699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Терапевттің қашықтықтан консультациясы</a:t>
            </a:r>
            <a:endParaRPr lang="ru-RU" sz="1200"/>
          </a:p>
        </p:txBody>
      </p:sp>
      <p:sp>
        <p:nvSpPr>
          <p:cNvPr id="16" name="Прямоугольник 15"/>
          <p:cNvSpPr/>
          <p:nvPr/>
        </p:nvSpPr>
        <p:spPr>
          <a:xfrm>
            <a:off x="260203" y="5301208"/>
            <a:ext cx="3616864" cy="156966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 rtl="0"/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Сұйықтықты көп ішу (су, шай, морстар)</a:t>
            </a:r>
          </a:p>
          <a:p>
            <a:pPr algn="just" rtl="0"/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Температураны төмендету үшін 500 мг парацетамол (тәулігіне 2000 мг артық емес) немесе 200-400 мг ибупрофен (тәулігіне 1600 мг артық емес)</a:t>
            </a:r>
          </a:p>
          <a:p>
            <a:pPr algn="just" rtl="0"/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Физикалық белсенділікті шектеңіз</a:t>
            </a:r>
          </a:p>
          <a:p>
            <a:pPr algn="just" rtl="0"/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Бар ауруға (гипертензия, қант диабеті, ИБС, ХОБЛ, демікпе және т. б.) байланысты базистік терапияны жалғастырыңыз.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05119" y="4677680"/>
            <a:ext cx="4142666" cy="144655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 rtl="0"/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Тыныс алу жиілігі минутына 24-тен асса, бөлмеде қозғалу және сөйлесу кезінде ентігу күшейсе, жүрек соғуы минутына 90 соққыдан асса, температура 380С-тан асса, пульсоксиметрия көрсеткіші 95% -тен төмен болса (бар болса) емдеуші </a:t>
            </a:r>
            <a:r>
              <a:rPr lang="kk-KZ" sz="1200" b="0" i="0" u="none" strike="noStrike" baseline="30000">
                <a:highlight>
                  <a:srgbClr val="000000">
                    <a:alpha val="0"/>
                  </a:srgbClr>
                </a:highlight>
                <a:latin typeface="Calibri"/>
              </a:rPr>
              <a:t>дәрігермен хабарласып</a:t>
            </a:r>
            <a:r>
              <a:rPr lang="kk-KZ" sz="1200" b="0" i="0" u="none" strike="noStrike">
                <a:highlight>
                  <a:srgbClr val="000000">
                    <a:alpha val="0"/>
                  </a:srgbClr>
                </a:highlight>
                <a:latin typeface="Calibri"/>
              </a:rPr>
              <a:t>,</a:t>
            </a:r>
            <a:r>
              <a:rPr lang="kk-KZ" sz="1400" b="1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жедел жәрдем шақырыңыз.</a:t>
            </a:r>
            <a:endParaRPr lang="ru-RU" sz="1400" b="1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3877066" y="1175105"/>
            <a:ext cx="861767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918216" y="4546143"/>
            <a:ext cx="786903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679654" y="1765336"/>
            <a:ext cx="403318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6821300" y="2984457"/>
            <a:ext cx="298766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835915" y="3612575"/>
            <a:ext cx="330310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1816802" y="4912622"/>
            <a:ext cx="263466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1775695" y="2543181"/>
            <a:ext cx="201658" cy="51370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0298" y="162256"/>
            <a:ext cx="88098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2_ж. </a:t>
            </a:r>
            <a:r>
              <a:rPr lang="x-none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__» ______№ ___ </a:t>
            </a:r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Қызметтерді сатып алу шартының</a:t>
            </a:r>
          </a:p>
          <a:p>
            <a:pPr algn="r"/>
            <a:r>
              <a:rPr lang="kk-KZ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Қосымшасы </a:t>
            </a:r>
          </a:p>
          <a:p>
            <a:pPr algn="ctr"/>
            <a:r>
              <a:rPr lang="kk-KZ" sz="1000" b="1" dirty="0"/>
              <a:t>Covid-19 коронавирустық инфекциясының таралуы және карантиндік режим кезеңінде медициналық Ассистанс пен Сақтандырылушы арасындағы негізгі іс-шаралардың, медициналық қызметтердің тізбесі және өзара іс-қимыл алгоритмі</a:t>
            </a:r>
            <a:endParaRPr lang="ru-RU" sz="1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631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86" y="116632"/>
            <a:ext cx="880981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kk-KZ" sz="1600" b="1" i="0" u="none" strike="noStrike" dirty="0">
                <a:solidFill>
                  <a:srgbClr val="0066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lang="kk-KZ" sz="1200" b="1" i="0" u="none" strike="noStrike" dirty="0">
                <a:solidFill>
                  <a:srgbClr val="0066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«</a:t>
            </a:r>
            <a:r>
              <a:rPr lang="kk-KZ" sz="1200" b="1" i="0" u="none" strike="noStrike" dirty="0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Сovid-19 коронавирустық инфекциясы мен карантиндік режимнің таралуы кезінде негізгі іс-шаралардың, медициналық қызметтердің тізбесін және Медициналық Ассистанс пен Сақтандырылушының өзара іс-қимыл алгоритмі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886" y="1124744"/>
            <a:ext cx="8560578" cy="50783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Қашықтықтан онлайн-кеңес жүргізу кезінде  «Медикер» ЖШС Ассистанс дәрігері алдын ала диагнозды анықтайды, медициналық көрсетілімдер болған жағдайда - тексеруге жолдама (талдаулар (оның ішінде: ПТР), бейінді мамандардың консультациялары, КТ, рентген), дәрі-дәрмек алуға арналған рецепт, еңбекке жарамсыздық парағын ашады (сақтандырылған адам сауыққаннан кейін ала алады). Дәрігер сонымен қатар сақтандырылған адамның жолдамасын/рецептін және оның одан әрі әрекеттерін қайдан алуға болатындығын түсіндіреді. </a:t>
            </a:r>
          </a:p>
          <a:p>
            <a:pPr algn="just"/>
            <a:endParaRPr lang="ru-RU" sz="1400" dirty="0" smtClean="0"/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ПТР – COVID-19-ға тестілеу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медициналық көрсетілімдер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 болған жағдайда жүргізіледі:  </a:t>
            </a:r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ЕМС шарты шеңберінде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 –Ассистанс дәрігерінің жолдамасы бойынша (Ассистанс/Ассистанс серіктестерінің клиникаларында тест-жүйелер болған жағдайда), Серіктес клиникаларда тест жүйелері болмаған жағдайда –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дәрігермен алдын ала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келісу бойынша Ассистанс клиникаларының желісінен тыс қызметті алуға болады, кейіннен сақтандыру шартының талаптарына сәйкес шығыстарды өтеуге болады. </a:t>
            </a:r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ТМККК шеңберінде (тегін медициналық көмектің кепілдік берілген көлемі) – тіркелген жері бойынша.  «Медикер»  ЖШС клиникаға тіркелген жағдайда, осы клиника базасында жүргізілуі мүмкін.</a:t>
            </a:r>
          </a:p>
          <a:p>
            <a:pPr algn="just"/>
            <a:endParaRPr lang="ru-RU" sz="1200" dirty="0" smtClean="0"/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Кеуде қуысының компьютерлік томографиясы (КТ) – пневмонияның дамуына күдік туындаған кезде жасалады. ЕМС шарты бойынша - тексеруді серіктес клиникаларда Ассистанс дәрігерінің жолдамасы бойынша өтуге болады. </a:t>
            </a:r>
          </a:p>
          <a:p>
            <a:pPr algn="just"/>
            <a:endParaRPr lang="ru-RU" sz="1200" dirty="0" smtClean="0"/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ПТР тестінің оң нәтижесі, сондай-ақ КТ-да коронавирустық инфекцияға тән өкпенің зақымдануы жағдайында одан әрі емдеу ТМККК бойынша тіркелген жердегі клиникаларда жүргізіледі.</a:t>
            </a:r>
          </a:p>
          <a:p>
            <a:pPr algn="just"/>
            <a:endParaRPr lang="ru-RU" sz="1200" b="1" dirty="0" smtClean="0"/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ПТР теріс талдау кезінде, COVID-19 клиникалық белгілері болмаған жағдайда, сақтандырылған адам ЕМС шарты бойынша 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_________________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дәрігерінде емін жалғастырады.</a:t>
            </a:r>
          </a:p>
          <a:p>
            <a:pPr algn="just"/>
            <a:endParaRPr lang="ru-RU" sz="1400" dirty="0" smtClean="0"/>
          </a:p>
          <a:p>
            <a:pPr algn="just"/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13100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458152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kk-KZ" sz="1200" b="1" i="0" u="none" strike="noStrike" dirty="0">
                <a:solidFill>
                  <a:srgbClr val="C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lang="kk-KZ" sz="1200" b="1" i="0" u="none" strike="noStrike" dirty="0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«Сovid-19 коронавирустық инфекциясы мен карантиндік режимнің таралуы кезінде негізгі іс-шаралардың, медициналық қызметтердің тізбесін және Медициналық Ассистанс пен Сақтандырылушының өзара іс-қимыл алгоритмі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510" y="852854"/>
            <a:ext cx="8649194" cy="38002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endParaRPr lang="ru-RU" sz="1400" dirty="0" smtClean="0"/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ЖРВИ және пневмония кезінде дәрі-дәрмекпен қамтамасыз ету (ЕМС шеңберінде) стандартты алгоритм бойынша жүргізіледі: Ассистанс дәрігерінің рецепті бойынша, 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____________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медициналық желісінің дәріханаларында. </a:t>
            </a:r>
            <a:endParaRPr lang="ru-RU" sz="1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Медициналық желінің дәріханаларында дәрі-дәрмектер болмаған жағдайда, сақтандырылған адамдар оларды басқа дәріхана мекемелерінде </a:t>
            </a:r>
            <a:r>
              <a:rPr lang="ru-RU" sz="1200" dirty="0"/>
              <a:t>_____ </a:t>
            </a:r>
            <a:r>
              <a:rPr lang="kk-KZ" sz="1200" b="1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дәрігері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жазып берген рецепт болған жағдайда, өз бетінше ақы төлеу үшін сатып ала алады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 және бұдан әрі ассистансқа шығындарды өтеу үшін сақтандыру шартының талаптарына сәйкес қажетті құжаттар пакетін ұсына алады.</a:t>
            </a:r>
            <a:endParaRPr lang="ru-RU" sz="1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ТМККК шеңберінде дәрі-дәрмекпен қамтамасыз етуді </a:t>
            </a:r>
            <a:r>
              <a:rPr lang="ru-RU" sz="1200" dirty="0"/>
              <a:t>_____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ҚР ДСМ бұйрықтарына, НҚА-ға сәйкес қандай да бір дәрілік заттардың бар-жоғын негізге ала отырып, тіркелген адамға ғана жүргізеді.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Сақтандырылған адамда инфекциялық емес сипаттағы ауру/шұғыл жағдай туындаған кезде (жүрек-қан тамырлары аурулары, жіті ауырсыну синдромы, созылмалы аурулардың өршуі және т.б.) ол медициналық көмекті ұйымдастыру және алу үшін колл-орталыққа немесе </a:t>
            </a:r>
            <a:r>
              <a:rPr lang="ru-RU" sz="1200" dirty="0"/>
              <a:t>_____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МО-ға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жүгіне алады. Ассистанс санитарлық-эпидемиялық іс-шараларды сақтай отырып, қажетті медициналық көмекті ұйымдастырады.</a:t>
            </a:r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Жоспарлы медициналық көмек кезек күтуді және жұқтыру қаупін болдырмау үшін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(ҚР Бас санитарлық дәрігерінің қаулысына сәйкес) міндетті түрде жазылуы арқылы көрсетіледі.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 Сондықтан сақтандырушылардан алдын ала маманға қабылдауға жазылуды сұраймыз. </a:t>
            </a:r>
          </a:p>
          <a:p>
            <a:pPr marL="285750" indent="-285750" algn="just" rtl="0">
              <a:buFont typeface="Wingdings" panose="05000000000000000000" pitchFamily="2" charset="2"/>
              <a:buChar char="Ø"/>
            </a:pPr>
            <a:r>
              <a:rPr lang="kk-KZ" sz="1200" b="0" i="0" u="none" strike="noStrike" smtClean="0">
                <a:highlight>
                  <a:srgbClr val="000000">
                    <a:alpha val="0"/>
                  </a:srgbClr>
                </a:highlight>
                <a:latin typeface="Calibri"/>
              </a:rPr>
              <a:t>_____________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медициналық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желісінің серіктес клиникаларының қызметін карантинге жабу/жаңарту бойынша ақпарат жаңартылуына қарай сақтанушының жауапты тұлғасына жіберіледі.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Ауру, сақтандырылған адамдардың іс-әрекеті бойынша туындаған барлық мәселелер бойынша </a:t>
            </a:r>
            <a:r>
              <a:rPr lang="ru-RU" sz="1200" dirty="0"/>
              <a:t>_____ </a:t>
            </a:r>
            <a:r>
              <a:rPr lang="ru-RU" sz="1200" dirty="0" smtClean="0"/>
              <a:t> 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Ассистанс </a:t>
            </a:r>
            <a:r>
              <a:rPr lang="kk-KZ" sz="1200" b="0" i="0" u="none" strike="noStrike" dirty="0">
                <a:highlight>
                  <a:srgbClr val="000000">
                    <a:alpha val="0"/>
                  </a:srgbClr>
                </a:highlight>
                <a:latin typeface="Calibri"/>
              </a:rPr>
              <a:t>колл-орталығына хабарласу қажет</a:t>
            </a:r>
            <a:r>
              <a:rPr lang="kk-KZ" sz="1200" b="0" i="0" u="none" strike="noStrike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1200" dirty="0"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1200" b="0" i="0" u="none" strike="noStrike" dirty="0" smtClean="0"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just"/>
            <a:endParaRPr lang="ru-RU" sz="1200" dirty="0"/>
          </a:p>
          <a:p>
            <a:pPr algn="just"/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Тапсырыс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беруші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				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Орындаушы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b="1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1200" b="0" i="0" u="none" strike="noStrike" dirty="0"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rtl="0"/>
            <a:r>
              <a:rPr lang="ru-RU" sz="1200" b="1" i="0" u="none" strike="noStrike" dirty="0" smtClean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				                   </a:t>
            </a:r>
            <a:r>
              <a:rPr lang="kk-KZ" sz="1200" b="1" i="0" u="none" strike="noStrike" dirty="0" smtClean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 </a:t>
            </a:r>
            <a:r>
              <a:rPr lang="kk-KZ" sz="1200" b="1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						</a:t>
            </a: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b="1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38514405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812</Words>
  <Application>Microsoft Office PowerPoint</Application>
  <PresentationFormat>Экран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Medis 02</dc:creator>
  <cp:lastModifiedBy>Инербаева Анель Муратовна</cp:lastModifiedBy>
  <cp:revision>68</cp:revision>
  <cp:lastPrinted>2020-08-26T04:31:56Z</cp:lastPrinted>
  <dcterms:created xsi:type="dcterms:W3CDTF">2020-07-19T08:54:58Z</dcterms:created>
  <dcterms:modified xsi:type="dcterms:W3CDTF">2022-04-28T05:04:40Z</dcterms:modified>
</cp:coreProperties>
</file>