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6" r:id="rId2"/>
    <p:sldId id="259" r:id="rId3"/>
    <p:sldId id="260" r:id="rId4"/>
  </p:sldIdLst>
  <p:sldSz cx="9144000" cy="6858000" type="screen4x3"/>
  <p:notesSz cx="6797675" cy="9874250"/>
  <p:custDataLst>
    <p:tags r:id="rId6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Аубакирова Балжан" initials="АБ" lastIdx="0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00"/>
    <a:srgbClr val="339933"/>
    <a:srgbClr val="00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53" autoAdjust="0"/>
    <p:restoredTop sz="94662" autoAdjust="0"/>
  </p:normalViewPr>
  <p:slideViewPr>
    <p:cSldViewPr>
      <p:cViewPr varScale="1">
        <p:scale>
          <a:sx n="77" d="100"/>
          <a:sy n="77" d="100"/>
        </p:scale>
        <p:origin x="354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70" d="100"/>
          <a:sy n="70" d="100"/>
        </p:scale>
        <p:origin x="3240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gs" Target="tags/tag1.xml"/><Relationship Id="rId11" Type="http://schemas.openxmlformats.org/officeDocument/2006/relationships/tableStyles" Target="tableStyles.xml"/><Relationship Id="rId5" Type="http://schemas.openxmlformats.org/officeDocument/2006/relationships/notesMaster" Target="notesMasters/notesMaster1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542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542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9725A3-8318-4391-AD90-56CEF8B1A1D3}" type="datetimeFigureOut">
              <a:rPr lang="ru-RU" smtClean="0"/>
              <a:t>28.04.2022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76338" y="1233488"/>
            <a:ext cx="4445000" cy="3333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51983"/>
            <a:ext cx="5438140" cy="3887986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378824"/>
            <a:ext cx="2945659" cy="4954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378824"/>
            <a:ext cx="2945659" cy="4954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6A272B-0906-421A-BB82-EA69610005F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085592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6A272B-0906-421A-BB82-EA69610005FE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41928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6A272B-0906-421A-BB82-EA69610005FE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0327818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6A272B-0906-421A-BB82-EA69610005FE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715398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28.04.2022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28.04.2022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28.04.2022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28.04.2022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Стрелка вправо 17"/>
          <p:cNvSpPr/>
          <p:nvPr/>
        </p:nvSpPr>
        <p:spPr>
          <a:xfrm>
            <a:off x="3886131" y="3314847"/>
            <a:ext cx="1662004" cy="688216"/>
          </a:xfrm>
          <a:prstGeom prst="rightArrow">
            <a:avLst/>
          </a:prstGeom>
          <a:solidFill>
            <a:srgbClr val="0070C0"/>
          </a:solidFill>
          <a:ln>
            <a:solidFill>
              <a:srgbClr val="0070C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 rtl="0"/>
            <a:r>
              <a:rPr lang="kk-KZ" sz="1000" b="0" i="0" u="none" strike="noStrike" dirty="0">
                <a:solidFill>
                  <a:schemeClr val="bg1"/>
                </a:solidFill>
                <a:highlight>
                  <a:srgbClr val="000000">
                    <a:alpha val="0"/>
                  </a:srgbClr>
                </a:highlight>
                <a:latin typeface="Calibri"/>
              </a:rPr>
              <a:t>Деректерді дәрігерге </a:t>
            </a:r>
            <a:r>
              <a:rPr lang="kk-KZ" sz="1000" b="0" i="0" u="none" strike="noStrike" dirty="0" smtClean="0">
                <a:solidFill>
                  <a:schemeClr val="bg1"/>
                </a:solidFill>
                <a:highlight>
                  <a:srgbClr val="000000">
                    <a:alpha val="0"/>
                  </a:srgbClr>
                </a:highlight>
                <a:latin typeface="Calibri"/>
              </a:rPr>
              <a:t>хабарлаңыз</a:t>
            </a:r>
            <a:endParaRPr lang="ru-RU" sz="1000" dirty="0">
              <a:solidFill>
                <a:schemeClr val="bg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60200" y="993253"/>
            <a:ext cx="3616865" cy="1754326"/>
          </a:xfrm>
          <a:prstGeom prst="rect">
            <a:avLst/>
          </a:prstGeom>
          <a:ln>
            <a:solidFill>
              <a:srgbClr val="0070C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noAutofit/>
          </a:bodyPr>
          <a:lstStyle/>
          <a:p>
            <a:pPr algn="ctr" rtl="0"/>
            <a:r>
              <a:rPr lang="kk-KZ" sz="1100" b="0" i="0" u="none" strike="noStrike" dirty="0">
                <a:highlight>
                  <a:srgbClr val="000000">
                    <a:alpha val="0"/>
                  </a:srgbClr>
                </a:highlight>
                <a:latin typeface="Calibri"/>
              </a:rPr>
              <a:t>Егер Сізді бір немесе бірнеше белгілер мазаласа:</a:t>
            </a:r>
          </a:p>
          <a:p>
            <a:pPr marL="171450" indent="-171450" rtl="0">
              <a:buFont typeface="Arial" pitchFamily="34" charset="0"/>
              <a:buChar char="•"/>
            </a:pPr>
            <a:r>
              <a:rPr lang="kk-KZ" sz="1100" b="0" i="0" u="none" strike="noStrike" dirty="0">
                <a:highlight>
                  <a:srgbClr val="000000">
                    <a:alpha val="0"/>
                  </a:srgbClr>
                </a:highlight>
                <a:latin typeface="Calibri"/>
              </a:rPr>
              <a:t>Дене температурасының жоғарылауы</a:t>
            </a:r>
          </a:p>
          <a:p>
            <a:pPr marL="171450" indent="-171450" rtl="0">
              <a:buFont typeface="Arial" pitchFamily="34" charset="0"/>
              <a:buChar char="•"/>
            </a:pPr>
            <a:r>
              <a:rPr lang="kk-KZ" sz="1100" b="0" i="0" u="none" strike="noStrike" dirty="0">
                <a:highlight>
                  <a:srgbClr val="000000">
                    <a:alpha val="0"/>
                  </a:srgbClr>
                </a:highlight>
                <a:latin typeface="Calibri"/>
              </a:rPr>
              <a:t>Жалпы әлсіздік, сырқаттанып қалу</a:t>
            </a:r>
          </a:p>
          <a:p>
            <a:pPr marL="171450" indent="-171450" rtl="0">
              <a:buFont typeface="Arial" pitchFamily="34" charset="0"/>
              <a:buChar char="•"/>
            </a:pPr>
            <a:r>
              <a:rPr lang="kk-KZ" sz="1100" b="0" i="0" u="none" strike="noStrike" dirty="0">
                <a:highlight>
                  <a:srgbClr val="000000">
                    <a:alpha val="0"/>
                  </a:srgbClr>
                </a:highlight>
                <a:latin typeface="Calibri"/>
              </a:rPr>
              <a:t>Бұлшықет ауруы және дененің ауыруы</a:t>
            </a:r>
          </a:p>
          <a:p>
            <a:pPr marL="171450" indent="-171450" rtl="0">
              <a:buFont typeface="Arial" pitchFamily="34" charset="0"/>
              <a:buChar char="•"/>
            </a:pPr>
            <a:r>
              <a:rPr lang="kk-KZ" sz="1100" b="0" i="0" u="none" strike="noStrike" dirty="0">
                <a:highlight>
                  <a:srgbClr val="000000">
                    <a:alpha val="0"/>
                  </a:srgbClr>
                </a:highlight>
                <a:latin typeface="Calibri"/>
              </a:rPr>
              <a:t>Бас ауруы</a:t>
            </a:r>
          </a:p>
          <a:p>
            <a:pPr marL="171450" indent="-171450" rtl="0">
              <a:buFont typeface="Arial" pitchFamily="34" charset="0"/>
              <a:buChar char="•"/>
            </a:pPr>
            <a:r>
              <a:rPr lang="kk-KZ" sz="1100" b="0" i="0" u="none" strike="noStrike" dirty="0">
                <a:highlight>
                  <a:srgbClr val="000000">
                    <a:alpha val="0"/>
                  </a:srgbClr>
                </a:highlight>
                <a:latin typeface="Calibri"/>
              </a:rPr>
              <a:t>Тамақтың жыбырлауы</a:t>
            </a:r>
          </a:p>
          <a:p>
            <a:pPr marL="171450" indent="-171450" rtl="0">
              <a:buFont typeface="Arial" pitchFamily="34" charset="0"/>
              <a:buChar char="•"/>
            </a:pPr>
            <a:r>
              <a:rPr lang="kk-KZ" sz="1100" b="0" i="0" u="none" strike="noStrike" dirty="0">
                <a:highlight>
                  <a:srgbClr val="000000">
                    <a:alpha val="0"/>
                  </a:srgbClr>
                </a:highlight>
                <a:latin typeface="Calibri"/>
              </a:rPr>
              <a:t>Жөтел </a:t>
            </a:r>
          </a:p>
          <a:p>
            <a:pPr marL="171450" indent="-171450" rtl="0">
              <a:buFont typeface="Arial" pitchFamily="34" charset="0"/>
              <a:buChar char="•"/>
            </a:pPr>
            <a:r>
              <a:rPr lang="kk-KZ" sz="1100" b="0" i="0" u="none" strike="noStrike" dirty="0">
                <a:highlight>
                  <a:srgbClr val="000000">
                    <a:alpha val="0"/>
                  </a:srgbClr>
                </a:highlight>
                <a:latin typeface="Calibri"/>
              </a:rPr>
              <a:t>Дәм мен иіс сезудің бұзылуы</a:t>
            </a:r>
          </a:p>
          <a:p>
            <a:pPr marL="171450" indent="-171450" rtl="0">
              <a:buFont typeface="Arial" pitchFamily="34" charset="0"/>
              <a:buChar char="•"/>
            </a:pPr>
            <a:r>
              <a:rPr lang="kk-KZ" sz="1100" b="0" i="0" u="none" strike="noStrike" dirty="0">
                <a:highlight>
                  <a:srgbClr val="000000">
                    <a:alpha val="0"/>
                  </a:srgbClr>
                </a:highlight>
                <a:latin typeface="Calibri"/>
              </a:rPr>
              <a:t>Жүрек айнуы, құсу, диарея</a:t>
            </a:r>
            <a:endParaRPr lang="ru-RU" sz="1100" dirty="0"/>
          </a:p>
        </p:txBody>
      </p:sp>
      <p:sp>
        <p:nvSpPr>
          <p:cNvPr id="4" name="TextBox 3"/>
          <p:cNvSpPr txBox="1"/>
          <p:nvPr/>
        </p:nvSpPr>
        <p:spPr>
          <a:xfrm>
            <a:off x="4788024" y="1029236"/>
            <a:ext cx="4059762" cy="830997"/>
          </a:xfrm>
          <a:prstGeom prst="rect">
            <a:avLst/>
          </a:prstGeom>
          <a:ln>
            <a:solidFill>
              <a:srgbClr val="0070C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noAutofit/>
          </a:bodyPr>
          <a:lstStyle/>
          <a:p>
            <a:pPr marL="171450" indent="-171450" rtl="0">
              <a:buFont typeface="Arial" pitchFamily="34" charset="0"/>
              <a:buChar char="•"/>
            </a:pPr>
            <a:r>
              <a:rPr lang="kk-KZ" sz="1200" b="0" i="0" u="none" strike="noStrike">
                <a:highlight>
                  <a:srgbClr val="000000">
                    <a:alpha val="0"/>
                  </a:srgbClr>
                </a:highlight>
                <a:latin typeface="Calibri"/>
              </a:rPr>
              <a:t>Үйде болыңыз</a:t>
            </a:r>
          </a:p>
          <a:p>
            <a:pPr marL="171450" indent="-171450" algn="just" rtl="0">
              <a:buFont typeface="Arial" pitchFamily="34" charset="0"/>
              <a:buChar char="•"/>
            </a:pPr>
            <a:r>
              <a:rPr lang="kk-KZ" sz="1200" b="0" i="0" u="none" strike="noStrike">
                <a:highlight>
                  <a:srgbClr val="000000">
                    <a:alpha val="0"/>
                  </a:srgbClr>
                </a:highlight>
                <a:latin typeface="Calibri"/>
              </a:rPr>
              <a:t>Нұсқаулықты вирустық инфекция белгілері бар екендігі туралы ескертіңіз</a:t>
            </a:r>
          </a:p>
          <a:p>
            <a:pPr marL="171450" indent="-171450" rtl="0">
              <a:buFont typeface="Arial" pitchFamily="34" charset="0"/>
              <a:buChar char="•"/>
            </a:pPr>
            <a:r>
              <a:rPr lang="kk-KZ" sz="1200" b="0" i="0" u="none" strike="noStrike">
                <a:highlight>
                  <a:srgbClr val="000000">
                    <a:alpha val="0"/>
                  </a:srgbClr>
                </a:highlight>
                <a:latin typeface="Calibri"/>
              </a:rPr>
              <a:t>Басқа отбасы мүшелерінен аулақ болыңыз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548135" y="4052210"/>
            <a:ext cx="3267565" cy="275305"/>
          </a:xfrm>
          <a:prstGeom prst="rect">
            <a:avLst/>
          </a:prstGeom>
          <a:ln>
            <a:solidFill>
              <a:srgbClr val="0070C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noAutofit/>
          </a:bodyPr>
          <a:lstStyle/>
          <a:p>
            <a:pPr algn="ctr" rtl="0"/>
            <a:r>
              <a:rPr lang="kk-KZ" sz="1200" b="0" i="0" u="none" strike="noStrike">
                <a:highlight>
                  <a:srgbClr val="000000">
                    <a:alpha val="0"/>
                  </a:srgbClr>
                </a:highlight>
                <a:latin typeface="Calibri"/>
              </a:rPr>
              <a:t>Дәрігердің ұсыныстарын орындаңыз</a:t>
            </a:r>
            <a:endParaRPr lang="ru-RU" sz="1200"/>
          </a:p>
        </p:txBody>
      </p:sp>
      <p:sp>
        <p:nvSpPr>
          <p:cNvPr id="6" name="Прямоугольник 5"/>
          <p:cNvSpPr/>
          <p:nvPr/>
        </p:nvSpPr>
        <p:spPr>
          <a:xfrm>
            <a:off x="280503" y="2880420"/>
            <a:ext cx="3662401" cy="2308324"/>
          </a:xfrm>
          <a:prstGeom prst="rect">
            <a:avLst/>
          </a:prstGeom>
          <a:ln>
            <a:solidFill>
              <a:srgbClr val="0070C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noAutofit/>
          </a:bodyPr>
          <a:lstStyle/>
          <a:p>
            <a:pPr algn="just" rtl="0"/>
            <a:r>
              <a:rPr lang="kk-KZ" sz="1200" b="0" i="0" u="none" strike="noStrike">
                <a:highlight>
                  <a:srgbClr val="000000">
                    <a:alpha val="0"/>
                  </a:srgbClr>
                </a:highlight>
                <a:latin typeface="Calibri"/>
              </a:rPr>
              <a:t>Күніне 2 рет (таңертең және кешке) мынадай бақылау көрсеткіштерін өлшеп, күнделікке жазыңыз:</a:t>
            </a:r>
          </a:p>
          <a:p>
            <a:pPr rtl="0"/>
            <a:r>
              <a:rPr lang="kk-KZ" sz="1200" b="0" i="0" u="none" strike="noStrike">
                <a:highlight>
                  <a:srgbClr val="000000">
                    <a:alpha val="0"/>
                  </a:srgbClr>
                </a:highlight>
                <a:latin typeface="Calibri"/>
              </a:rPr>
              <a:t>Дене температурасын;</a:t>
            </a:r>
          </a:p>
          <a:p>
            <a:pPr algn="just" rtl="0"/>
            <a:r>
              <a:rPr lang="kk-KZ" sz="1200" b="0" i="0" u="none" strike="noStrike">
                <a:highlight>
                  <a:srgbClr val="000000">
                    <a:alpha val="0"/>
                  </a:srgbClr>
                </a:highlight>
                <a:latin typeface="Calibri"/>
              </a:rPr>
              <a:t>Тыныс алу жиілігін (демалу кезінде қолыңызды кеудеге қойыңыз және 1 минут ішінде тыныс алу қозғалысының санын есептеңіз);</a:t>
            </a:r>
          </a:p>
          <a:p>
            <a:pPr algn="just" rtl="0"/>
            <a:r>
              <a:rPr lang="kk-KZ" sz="1200" b="0" i="0" u="none" strike="noStrike">
                <a:highlight>
                  <a:srgbClr val="000000">
                    <a:alpha val="0"/>
                  </a:srgbClr>
                </a:highlight>
                <a:latin typeface="Calibri"/>
              </a:rPr>
              <a:t>Жүректің жиырылу жиілігін (пульс) (саусақтарыңызды білекке, мойынға немесе шекеге қойыңыз, 1 минуттағы соққы санын есептеңіз);</a:t>
            </a:r>
          </a:p>
          <a:p>
            <a:pPr algn="just" rtl="0"/>
            <a:r>
              <a:rPr lang="kk-KZ" sz="1200" b="0" i="0" u="none" strike="noStrike">
                <a:highlight>
                  <a:srgbClr val="000000">
                    <a:alpha val="0"/>
                  </a:srgbClr>
                </a:highlight>
                <a:latin typeface="Calibri"/>
              </a:rPr>
              <a:t>Артериялық қысымды (артериялық қысымды өлшейтін тонометр аппараты болған кезде);</a:t>
            </a:r>
            <a:endParaRPr lang="ru-RU" sz="1200"/>
          </a:p>
        </p:txBody>
      </p:sp>
      <p:sp>
        <p:nvSpPr>
          <p:cNvPr id="11" name="Прямоугольник 10"/>
          <p:cNvSpPr/>
          <p:nvPr/>
        </p:nvSpPr>
        <p:spPr>
          <a:xfrm>
            <a:off x="4788024" y="2184143"/>
            <a:ext cx="4176464" cy="1026592"/>
          </a:xfrm>
          <a:prstGeom prst="rect">
            <a:avLst/>
          </a:prstGeom>
          <a:ln>
            <a:solidFill>
              <a:srgbClr val="0070C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noAutofit/>
          </a:bodyPr>
          <a:lstStyle/>
          <a:p>
            <a:pPr marL="171450" indent="-171450" rtl="0">
              <a:buFont typeface="Arial" pitchFamily="34" charset="0"/>
              <a:buChar char="•"/>
            </a:pPr>
            <a:r>
              <a:rPr lang="en-US" sz="1200" b="0" i="0" u="none" strike="noStrike" dirty="0" smtClean="0">
                <a:highlight>
                  <a:srgbClr val="000000">
                    <a:alpha val="0"/>
                  </a:srgbClr>
                </a:highlight>
                <a:latin typeface="Calibri"/>
              </a:rPr>
              <a:t>__________</a:t>
            </a:r>
            <a:r>
              <a:rPr lang="kk-KZ" sz="1200" b="0" i="0" u="none" strike="noStrike" dirty="0" smtClean="0">
                <a:highlight>
                  <a:srgbClr val="000000">
                    <a:alpha val="0"/>
                  </a:srgbClr>
                </a:highlight>
                <a:latin typeface="Calibri"/>
              </a:rPr>
              <a:t> </a:t>
            </a:r>
            <a:r>
              <a:rPr lang="kk-KZ" sz="1200" b="0" i="0" u="none" strike="noStrike" dirty="0" smtClean="0">
                <a:highlight>
                  <a:srgbClr val="000000">
                    <a:alpha val="0"/>
                  </a:srgbClr>
                </a:highlight>
                <a:latin typeface="Calibri"/>
              </a:rPr>
              <a:t>Call-орталығына </a:t>
            </a:r>
            <a:r>
              <a:rPr lang="kk-KZ" sz="1200" b="0" i="0" u="none" strike="noStrike" dirty="0" smtClean="0">
                <a:highlight>
                  <a:srgbClr val="000000">
                    <a:alpha val="0"/>
                  </a:srgbClr>
                </a:highlight>
                <a:latin typeface="Calibri"/>
              </a:rPr>
              <a:t>+</a:t>
            </a:r>
            <a:r>
              <a:rPr lang="en-US" sz="1200" b="0" i="0" u="none" strike="noStrike" dirty="0" smtClean="0">
                <a:solidFill>
                  <a:srgbClr val="FF0000"/>
                </a:solidFill>
                <a:highlight>
                  <a:srgbClr val="000000">
                    <a:alpha val="0"/>
                  </a:srgbClr>
                </a:highlight>
                <a:latin typeface="Calibri"/>
              </a:rPr>
              <a:t>_________</a:t>
            </a:r>
            <a:r>
              <a:rPr lang="ru-RU" sz="1200" b="0" i="0" u="none" strike="noStrike" dirty="0" smtClean="0">
                <a:solidFill>
                  <a:srgbClr val="FF0000"/>
                </a:solidFill>
                <a:highlight>
                  <a:srgbClr val="000000">
                    <a:alpha val="0"/>
                  </a:srgbClr>
                </a:highlight>
                <a:latin typeface="Calibri"/>
              </a:rPr>
              <a:t> </a:t>
            </a:r>
            <a:r>
              <a:rPr lang="en-US" sz="1200" b="0" i="0" u="none" strike="noStrike" dirty="0" smtClean="0">
                <a:solidFill>
                  <a:srgbClr val="FF0000"/>
                </a:solidFill>
                <a:highlight>
                  <a:srgbClr val="000000">
                    <a:alpha val="0"/>
                  </a:srgbClr>
                </a:highlight>
                <a:latin typeface="Calibri"/>
              </a:rPr>
              <a:t>;</a:t>
            </a:r>
            <a:endParaRPr lang="kk-KZ" sz="1200" b="0" i="0" u="none" strike="noStrike" dirty="0" smtClean="0">
              <a:solidFill>
                <a:srgbClr val="FF0000"/>
              </a:solidFill>
              <a:highlight>
                <a:srgbClr val="000000">
                  <a:alpha val="0"/>
                </a:srgbClr>
              </a:highlight>
              <a:latin typeface="Calibri"/>
            </a:endParaRPr>
          </a:p>
          <a:p>
            <a:pPr marL="171450" indent="-171450" rtl="0">
              <a:buFont typeface="Arial" pitchFamily="34" charset="0"/>
              <a:buChar char="•"/>
            </a:pPr>
            <a:r>
              <a:rPr lang="kk-KZ" sz="1200" b="0" i="0" u="none" strike="noStrike" dirty="0" smtClean="0">
                <a:highlight>
                  <a:srgbClr val="000000">
                    <a:alpha val="0"/>
                  </a:srgbClr>
                </a:highlight>
                <a:latin typeface="Calibri"/>
              </a:rPr>
              <a:t>телефоны </a:t>
            </a:r>
            <a:r>
              <a:rPr lang="kk-KZ" sz="1200" b="0" i="0" u="none" strike="noStrike" dirty="0">
                <a:highlight>
                  <a:srgbClr val="000000">
                    <a:alpha val="0"/>
                  </a:srgbClr>
                </a:highlight>
                <a:latin typeface="Calibri"/>
              </a:rPr>
              <a:t>бойынша қоңырау шалыңыз:</a:t>
            </a:r>
            <a:endParaRPr lang="ru-RU" sz="1200" dirty="0"/>
          </a:p>
          <a:p>
            <a:pPr marL="171450" indent="-171450" rtl="0">
              <a:buFont typeface="Arial" pitchFamily="34" charset="0"/>
              <a:buChar char="•"/>
            </a:pPr>
            <a:r>
              <a:rPr lang="kk-KZ" sz="1200" b="0" i="0" u="none" strike="noStrike" dirty="0">
                <a:highlight>
                  <a:srgbClr val="000000">
                    <a:alpha val="0"/>
                  </a:srgbClr>
                </a:highlight>
                <a:latin typeface="Calibri"/>
              </a:rPr>
              <a:t>терапевттің қашықтықтан консультациясына жазылу үшін</a:t>
            </a:r>
          </a:p>
          <a:p>
            <a:pPr marL="171450" indent="-171450" rtl="0">
              <a:buFont typeface="Arial" pitchFamily="34" charset="0"/>
              <a:buChar char="•"/>
            </a:pPr>
            <a:r>
              <a:rPr lang="kk-KZ" sz="1200" b="0" i="0" u="none" strike="noStrike" dirty="0">
                <a:highlight>
                  <a:srgbClr val="000000">
                    <a:alpha val="0"/>
                  </a:srgbClr>
                </a:highlight>
                <a:latin typeface="Calibri"/>
              </a:rPr>
              <a:t>одан әрі іс-әрекеттер бойынша ақпарат алу үшін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5608246" y="3413794"/>
            <a:ext cx="3239540" cy="276999"/>
          </a:xfrm>
          <a:prstGeom prst="rect">
            <a:avLst/>
          </a:prstGeom>
          <a:ln>
            <a:solidFill>
              <a:srgbClr val="0070C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noAutofit/>
          </a:bodyPr>
          <a:lstStyle/>
          <a:p>
            <a:pPr algn="ctr" rtl="0"/>
            <a:r>
              <a:rPr lang="kk-KZ" sz="1200" b="0" i="0" u="none" strike="noStrike">
                <a:highlight>
                  <a:srgbClr val="000000">
                    <a:alpha val="0"/>
                  </a:srgbClr>
                </a:highlight>
                <a:latin typeface="Calibri"/>
              </a:rPr>
              <a:t>Терапевттің қашықтықтан консультациясы</a:t>
            </a:r>
            <a:endParaRPr lang="ru-RU" sz="1200"/>
          </a:p>
        </p:txBody>
      </p:sp>
      <p:sp>
        <p:nvSpPr>
          <p:cNvPr id="16" name="Прямоугольник 15"/>
          <p:cNvSpPr/>
          <p:nvPr/>
        </p:nvSpPr>
        <p:spPr>
          <a:xfrm>
            <a:off x="260203" y="5301208"/>
            <a:ext cx="3616864" cy="1569660"/>
          </a:xfrm>
          <a:prstGeom prst="rect">
            <a:avLst/>
          </a:prstGeom>
          <a:ln>
            <a:solidFill>
              <a:srgbClr val="0070C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noAutofit/>
          </a:bodyPr>
          <a:lstStyle/>
          <a:p>
            <a:pPr algn="just" rtl="0"/>
            <a:r>
              <a:rPr lang="kk-KZ" sz="1200" b="0" i="0" u="none" strike="noStrike" dirty="0">
                <a:highlight>
                  <a:srgbClr val="000000">
                    <a:alpha val="0"/>
                  </a:srgbClr>
                </a:highlight>
                <a:latin typeface="Calibri"/>
              </a:rPr>
              <a:t>Сұйықтықты көп ішу (су, шай, морстар)</a:t>
            </a:r>
          </a:p>
          <a:p>
            <a:pPr algn="just" rtl="0"/>
            <a:r>
              <a:rPr lang="kk-KZ" sz="1200" b="0" i="0" u="none" strike="noStrike" dirty="0">
                <a:highlight>
                  <a:srgbClr val="000000">
                    <a:alpha val="0"/>
                  </a:srgbClr>
                </a:highlight>
                <a:latin typeface="Calibri"/>
              </a:rPr>
              <a:t>Температураны төмендету үшін 500 мг парацетамол (тәулігіне 2000 мг артық емес) немесе 200-400 мг ибупрофен (тәулігіне 1600 мг артық емес)</a:t>
            </a:r>
          </a:p>
          <a:p>
            <a:pPr algn="just" rtl="0"/>
            <a:r>
              <a:rPr lang="kk-KZ" sz="1200" b="0" i="0" u="none" strike="noStrike" dirty="0">
                <a:highlight>
                  <a:srgbClr val="000000">
                    <a:alpha val="0"/>
                  </a:srgbClr>
                </a:highlight>
                <a:latin typeface="Calibri"/>
              </a:rPr>
              <a:t>Физикалық белсенділікті шектеңіз</a:t>
            </a:r>
          </a:p>
          <a:p>
            <a:pPr algn="just" rtl="0"/>
            <a:r>
              <a:rPr lang="kk-KZ" sz="1200" b="0" i="0" u="none" strike="noStrike" dirty="0">
                <a:highlight>
                  <a:srgbClr val="000000">
                    <a:alpha val="0"/>
                  </a:srgbClr>
                </a:highlight>
                <a:latin typeface="Calibri"/>
              </a:rPr>
              <a:t>Бар ауруға (гипертензия, қант диабеті, ИБС, ХОБЛ, демікпе және т. б.) байланысты базистік терапияны жалғастырыңыз.</a:t>
            </a:r>
          </a:p>
        </p:txBody>
      </p:sp>
      <p:sp>
        <p:nvSpPr>
          <p:cNvPr id="17" name="Прямоугольник 16"/>
          <p:cNvSpPr/>
          <p:nvPr/>
        </p:nvSpPr>
        <p:spPr>
          <a:xfrm>
            <a:off x="4705119" y="4677680"/>
            <a:ext cx="4142666" cy="1446550"/>
          </a:xfrm>
          <a:prstGeom prst="rect">
            <a:avLst/>
          </a:prstGeom>
          <a:ln>
            <a:solidFill>
              <a:srgbClr val="0070C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noAutofit/>
          </a:bodyPr>
          <a:lstStyle/>
          <a:p>
            <a:pPr algn="just" rtl="0"/>
            <a:r>
              <a:rPr lang="kk-KZ" sz="1200" b="0" i="0" u="none" strike="noStrike">
                <a:highlight>
                  <a:srgbClr val="000000">
                    <a:alpha val="0"/>
                  </a:srgbClr>
                </a:highlight>
                <a:latin typeface="Calibri"/>
              </a:rPr>
              <a:t>Тыныс алу жиілігі минутына 24-тен асса, бөлмеде қозғалу және сөйлесу кезінде ентігу күшейсе, жүрек соғуы минутына 90 соққыдан асса, температура 380С-тан асса, пульсоксиметрия көрсеткіші 95% -тен төмен болса (бар болса) емдеуші </a:t>
            </a:r>
            <a:r>
              <a:rPr lang="kk-KZ" sz="1200" b="0" i="0" u="none" strike="noStrike" baseline="30000">
                <a:highlight>
                  <a:srgbClr val="000000">
                    <a:alpha val="0"/>
                  </a:srgbClr>
                </a:highlight>
                <a:latin typeface="Calibri"/>
              </a:rPr>
              <a:t>дәрігермен хабарласып</a:t>
            </a:r>
            <a:r>
              <a:rPr lang="kk-KZ" sz="1200" b="0" i="0" u="none" strike="noStrike">
                <a:highlight>
                  <a:srgbClr val="000000">
                    <a:alpha val="0"/>
                  </a:srgbClr>
                </a:highlight>
                <a:latin typeface="Calibri"/>
              </a:rPr>
              <a:t>,</a:t>
            </a:r>
            <a:r>
              <a:rPr lang="kk-KZ" sz="1400" b="1" i="0" u="none" strike="noStrike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Calibri"/>
              </a:rPr>
              <a:t> жедел жәрдем шақырыңыз.</a:t>
            </a:r>
            <a:endParaRPr lang="ru-RU" sz="1400" b="1">
              <a:solidFill>
                <a:schemeClr val="tx1"/>
              </a:solidFill>
            </a:endParaRPr>
          </a:p>
        </p:txBody>
      </p:sp>
      <p:sp>
        <p:nvSpPr>
          <p:cNvPr id="24" name="Стрелка вправо 23"/>
          <p:cNvSpPr/>
          <p:nvPr/>
        </p:nvSpPr>
        <p:spPr>
          <a:xfrm>
            <a:off x="3877066" y="1175105"/>
            <a:ext cx="861767" cy="513705"/>
          </a:xfrm>
          <a:prstGeom prst="rightArrow">
            <a:avLst/>
          </a:prstGeom>
          <a:solidFill>
            <a:srgbClr val="0070C0"/>
          </a:solidFill>
          <a:ln>
            <a:solidFill>
              <a:srgbClr val="0070C0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ru-RU">
              <a:solidFill>
                <a:srgbClr val="006600"/>
              </a:solidFill>
            </a:endParaRPr>
          </a:p>
        </p:txBody>
      </p:sp>
      <p:sp>
        <p:nvSpPr>
          <p:cNvPr id="25" name="Стрелка вправо 24"/>
          <p:cNvSpPr/>
          <p:nvPr/>
        </p:nvSpPr>
        <p:spPr>
          <a:xfrm>
            <a:off x="3918216" y="4546143"/>
            <a:ext cx="786903" cy="513705"/>
          </a:xfrm>
          <a:prstGeom prst="rightArrow">
            <a:avLst/>
          </a:prstGeom>
          <a:solidFill>
            <a:srgbClr val="0070C0"/>
          </a:solidFill>
          <a:ln>
            <a:solidFill>
              <a:srgbClr val="0070C0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ru-RU"/>
          </a:p>
        </p:txBody>
      </p:sp>
      <p:sp>
        <p:nvSpPr>
          <p:cNvPr id="19" name="Стрелка вправо 18"/>
          <p:cNvSpPr/>
          <p:nvPr/>
        </p:nvSpPr>
        <p:spPr>
          <a:xfrm rot="5400000">
            <a:off x="6679654" y="1765336"/>
            <a:ext cx="403318" cy="513705"/>
          </a:xfrm>
          <a:prstGeom prst="rightArrow">
            <a:avLst/>
          </a:prstGeom>
          <a:solidFill>
            <a:srgbClr val="0070C0"/>
          </a:solidFill>
          <a:ln>
            <a:solidFill>
              <a:srgbClr val="0070C0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ru-RU">
              <a:solidFill>
                <a:srgbClr val="006600"/>
              </a:solidFill>
            </a:endParaRPr>
          </a:p>
        </p:txBody>
      </p:sp>
      <p:sp>
        <p:nvSpPr>
          <p:cNvPr id="20" name="Стрелка вправо 19"/>
          <p:cNvSpPr/>
          <p:nvPr/>
        </p:nvSpPr>
        <p:spPr>
          <a:xfrm rot="5400000">
            <a:off x="6821300" y="2984457"/>
            <a:ext cx="298766" cy="513705"/>
          </a:xfrm>
          <a:prstGeom prst="rightArrow">
            <a:avLst/>
          </a:prstGeom>
          <a:solidFill>
            <a:srgbClr val="0070C0"/>
          </a:solidFill>
          <a:ln>
            <a:solidFill>
              <a:srgbClr val="0070C0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ru-RU">
              <a:solidFill>
                <a:srgbClr val="006600"/>
              </a:solidFill>
            </a:endParaRPr>
          </a:p>
        </p:txBody>
      </p:sp>
      <p:sp>
        <p:nvSpPr>
          <p:cNvPr id="21" name="Стрелка вправо 20"/>
          <p:cNvSpPr/>
          <p:nvPr/>
        </p:nvSpPr>
        <p:spPr>
          <a:xfrm rot="5400000">
            <a:off x="6835915" y="3612575"/>
            <a:ext cx="330310" cy="513705"/>
          </a:xfrm>
          <a:prstGeom prst="rightArrow">
            <a:avLst/>
          </a:prstGeom>
          <a:solidFill>
            <a:srgbClr val="0070C0"/>
          </a:solidFill>
          <a:ln>
            <a:solidFill>
              <a:srgbClr val="0070C0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ru-RU">
              <a:solidFill>
                <a:srgbClr val="006600"/>
              </a:solidFill>
            </a:endParaRPr>
          </a:p>
        </p:txBody>
      </p:sp>
      <p:sp>
        <p:nvSpPr>
          <p:cNvPr id="22" name="Стрелка вправо 21"/>
          <p:cNvSpPr/>
          <p:nvPr/>
        </p:nvSpPr>
        <p:spPr>
          <a:xfrm rot="16200000">
            <a:off x="1816802" y="4912622"/>
            <a:ext cx="263466" cy="513705"/>
          </a:xfrm>
          <a:prstGeom prst="rightArrow">
            <a:avLst/>
          </a:prstGeom>
          <a:solidFill>
            <a:srgbClr val="0070C0"/>
          </a:solidFill>
          <a:ln>
            <a:solidFill>
              <a:srgbClr val="0070C0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ru-RU">
              <a:solidFill>
                <a:srgbClr val="006600"/>
              </a:solidFill>
            </a:endParaRPr>
          </a:p>
        </p:txBody>
      </p:sp>
      <p:sp>
        <p:nvSpPr>
          <p:cNvPr id="23" name="Стрелка вправо 22"/>
          <p:cNvSpPr/>
          <p:nvPr/>
        </p:nvSpPr>
        <p:spPr>
          <a:xfrm rot="5400000">
            <a:off x="1775695" y="2543181"/>
            <a:ext cx="201658" cy="513705"/>
          </a:xfrm>
          <a:prstGeom prst="rightArrow">
            <a:avLst/>
          </a:prstGeom>
          <a:solidFill>
            <a:srgbClr val="0070C0"/>
          </a:solidFill>
          <a:ln>
            <a:solidFill>
              <a:srgbClr val="0070C0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ru-RU">
              <a:solidFill>
                <a:srgbClr val="006600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260298" y="162256"/>
            <a:ext cx="8809818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x-none" sz="1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</a:t>
            </a:r>
            <a:r>
              <a:rPr lang="ru-RU" sz="1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2_ж. </a:t>
            </a:r>
            <a:r>
              <a:rPr lang="x-none" sz="1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1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__» ______№ ___ </a:t>
            </a:r>
            <a:endParaRPr lang="ru-RU" sz="1000" b="1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kk-KZ" sz="1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Қызметтерді сатып алу шартының</a:t>
            </a:r>
          </a:p>
          <a:p>
            <a:pPr algn="r"/>
            <a:r>
              <a:rPr lang="kk-KZ" sz="1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19 Қосымшасы </a:t>
            </a:r>
          </a:p>
          <a:p>
            <a:pPr algn="ctr"/>
            <a:r>
              <a:rPr lang="kk-KZ" sz="1000" b="1" dirty="0"/>
              <a:t>Covid-19 коронавирустық инфекциясының таралуы және карантиндік режим кезеңінде медициналық Ассистанс пен Сақтандырылушы арасындағы негізгі іс-шаралардың, медициналық қызметтердің тізбесі және өзара іс-қимыл алгоритмі</a:t>
            </a:r>
            <a:endParaRPr lang="ru-RU" sz="1000" b="1" dirty="0">
              <a:solidFill>
                <a:srgbClr val="0066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4763196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87886" y="116632"/>
            <a:ext cx="8809818" cy="52322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 rtl="0"/>
            <a:r>
              <a:rPr lang="kk-KZ" sz="1600" b="1" i="0" u="none" strike="noStrike" dirty="0">
                <a:solidFill>
                  <a:srgbClr val="006600"/>
                </a:solidFill>
                <a:highlight>
                  <a:srgbClr val="000000">
                    <a:alpha val="0"/>
                  </a:srgbClr>
                </a:highlight>
                <a:latin typeface="Calibri"/>
              </a:rPr>
              <a:t>  </a:t>
            </a:r>
            <a:r>
              <a:rPr lang="kk-KZ" sz="1200" b="1" i="0" u="none" strike="noStrike" dirty="0">
                <a:solidFill>
                  <a:srgbClr val="006600"/>
                </a:solidFill>
                <a:highlight>
                  <a:srgbClr val="000000">
                    <a:alpha val="0"/>
                  </a:srgbClr>
                </a:highlight>
                <a:latin typeface="Calibri"/>
              </a:rPr>
              <a:t>«</a:t>
            </a:r>
            <a:r>
              <a:rPr lang="kk-KZ" sz="1200" b="1" i="0" u="none" strike="noStrike" dirty="0">
                <a:solidFill>
                  <a:srgbClr val="FF0000"/>
                </a:solidFill>
                <a:highlight>
                  <a:srgbClr val="000000">
                    <a:alpha val="0"/>
                  </a:srgbClr>
                </a:highlight>
                <a:latin typeface="Calibri"/>
              </a:rPr>
              <a:t>Сovid-19 коронавирустық инфекциясы мен карантиндік режимнің таралуы кезінде негізгі іс-шаралардың, медициналық қызметтердің тізбесін және Медициналық Ассистанс пен Сақтандырылушының өзара іс-қимыл алгоритмі</a:t>
            </a:r>
            <a:endParaRPr lang="ru-RU" sz="1200" b="1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87886" y="1124744"/>
            <a:ext cx="8560578" cy="5078313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285750" indent="-285750" algn="just" rtl="0">
              <a:buFont typeface="Wingdings" panose="05000000000000000000" pitchFamily="2" charset="2"/>
              <a:buChar char="Ø"/>
            </a:pPr>
            <a:r>
              <a:rPr lang="kk-KZ" sz="1200" b="0" i="0" u="none" strike="noStrike" dirty="0">
                <a:highlight>
                  <a:srgbClr val="000000">
                    <a:alpha val="0"/>
                  </a:srgbClr>
                </a:highlight>
                <a:latin typeface="Calibri"/>
              </a:rPr>
              <a:t>Қашықтықтан онлайн-кеңес жүргізу кезінде  «Медикер» ЖШС Ассистанс дәрігері алдын ала диагнозды анықтайды, медициналық көрсетілімдер болған жағдайда - тексеруге жолдама (талдаулар (оның ішінде: ПТР), бейінді мамандардың консультациялары, КТ, рентген), дәрі-дәрмек алуға арналған рецепт, еңбекке жарамсыздық парағын ашады (сақтандырылған адам сауыққаннан кейін ала алады). Дәрігер сонымен қатар сақтандырылған адамның жолдамасын/рецептін және оның одан әрі әрекеттерін қайдан алуға болатындығын түсіндіреді. </a:t>
            </a:r>
          </a:p>
          <a:p>
            <a:pPr algn="just"/>
            <a:endParaRPr lang="ru-RU" sz="1400" dirty="0" smtClean="0"/>
          </a:p>
          <a:p>
            <a:pPr marL="285750" indent="-285750" algn="just" rtl="0">
              <a:buFont typeface="Wingdings" panose="05000000000000000000" pitchFamily="2" charset="2"/>
              <a:buChar char="Ø"/>
            </a:pPr>
            <a:r>
              <a:rPr lang="kk-KZ" sz="1200" b="0" i="0" u="none" strike="noStrike" dirty="0">
                <a:highlight>
                  <a:srgbClr val="000000">
                    <a:alpha val="0"/>
                  </a:srgbClr>
                </a:highlight>
                <a:latin typeface="Calibri"/>
              </a:rPr>
              <a:t>ПТР – COVID-19-ға тестілеу </a:t>
            </a:r>
            <a:r>
              <a:rPr lang="kk-KZ" sz="1200" b="1" i="0" u="none" strike="noStrike" dirty="0">
                <a:highlight>
                  <a:srgbClr val="000000">
                    <a:alpha val="0"/>
                  </a:srgbClr>
                </a:highlight>
                <a:latin typeface="Calibri"/>
              </a:rPr>
              <a:t>медициналық көрсетілімдер</a:t>
            </a:r>
            <a:r>
              <a:rPr lang="kk-KZ" sz="1200" b="0" i="0" u="none" strike="noStrike" dirty="0">
                <a:highlight>
                  <a:srgbClr val="000000">
                    <a:alpha val="0"/>
                  </a:srgbClr>
                </a:highlight>
                <a:latin typeface="Calibri"/>
              </a:rPr>
              <a:t> болған жағдайда жүргізіледі:  </a:t>
            </a:r>
          </a:p>
          <a:p>
            <a:pPr marL="285750" indent="-285750" algn="just" rtl="0">
              <a:buFont typeface="Arial" pitchFamily="34" charset="0"/>
              <a:buChar char="•"/>
            </a:pPr>
            <a:r>
              <a:rPr lang="kk-KZ" sz="1200" b="1" i="0" u="none" strike="noStrike" dirty="0">
                <a:highlight>
                  <a:srgbClr val="000000">
                    <a:alpha val="0"/>
                  </a:srgbClr>
                </a:highlight>
                <a:latin typeface="Calibri"/>
              </a:rPr>
              <a:t>ЕМС шарты шеңберінде</a:t>
            </a:r>
            <a:r>
              <a:rPr lang="kk-KZ" sz="1200" b="0" i="0" u="none" strike="noStrike" dirty="0">
                <a:highlight>
                  <a:srgbClr val="000000">
                    <a:alpha val="0"/>
                  </a:srgbClr>
                </a:highlight>
                <a:latin typeface="Calibri"/>
              </a:rPr>
              <a:t> –Ассистанс дәрігерінің жолдамасы бойынша (Ассистанс/Ассистанс серіктестерінің клиникаларында тест-жүйелер болған жағдайда), Серіктес клиникаларда тест жүйелері болмаған жағдайда – </a:t>
            </a:r>
            <a:r>
              <a:rPr lang="kk-KZ" sz="1200" b="1" i="0" u="none" strike="noStrike" dirty="0">
                <a:highlight>
                  <a:srgbClr val="000000">
                    <a:alpha val="0"/>
                  </a:srgbClr>
                </a:highlight>
                <a:latin typeface="Calibri"/>
              </a:rPr>
              <a:t>дәрігермен алдын ала </a:t>
            </a:r>
            <a:r>
              <a:rPr lang="kk-KZ" sz="1200" b="0" i="0" u="none" strike="noStrike" dirty="0">
                <a:highlight>
                  <a:srgbClr val="000000">
                    <a:alpha val="0"/>
                  </a:srgbClr>
                </a:highlight>
                <a:latin typeface="Calibri"/>
              </a:rPr>
              <a:t>келісу бойынша Ассистанс клиникаларының желісінен тыс қызметті алуға болады, кейіннен сақтандыру шартының талаптарына сәйкес шығыстарды өтеуге болады. </a:t>
            </a:r>
          </a:p>
          <a:p>
            <a:pPr marL="285750" indent="-285750" algn="just" rtl="0">
              <a:buFont typeface="Arial" pitchFamily="34" charset="0"/>
              <a:buChar char="•"/>
            </a:pPr>
            <a:r>
              <a:rPr lang="kk-KZ" sz="1200" b="0" i="0" u="none" strike="noStrike" dirty="0">
                <a:highlight>
                  <a:srgbClr val="000000">
                    <a:alpha val="0"/>
                  </a:srgbClr>
                </a:highlight>
                <a:latin typeface="Calibri"/>
              </a:rPr>
              <a:t>ТМККК шеңберінде (тегін медициналық көмектің кепілдік берілген көлемі) – тіркелген жері бойынша.  «Медикер»  ЖШС клиникаға тіркелген жағдайда, осы клиника базасында жүргізілуі мүмкін.</a:t>
            </a:r>
          </a:p>
          <a:p>
            <a:pPr algn="just"/>
            <a:endParaRPr lang="ru-RU" sz="1200" dirty="0" smtClean="0"/>
          </a:p>
          <a:p>
            <a:pPr marL="285750" indent="-285750" algn="just" rtl="0">
              <a:buFont typeface="Wingdings" panose="05000000000000000000" pitchFamily="2" charset="2"/>
              <a:buChar char="Ø"/>
            </a:pPr>
            <a:r>
              <a:rPr lang="kk-KZ" sz="1200" b="0" i="0" u="none" strike="noStrike" dirty="0">
                <a:highlight>
                  <a:srgbClr val="000000">
                    <a:alpha val="0"/>
                  </a:srgbClr>
                </a:highlight>
                <a:latin typeface="Calibri"/>
              </a:rPr>
              <a:t>Кеуде қуысының компьютерлік томографиясы (КТ) – пневмонияның дамуына күдік туындаған кезде жасалады. ЕМС шарты бойынша - тексеруді серіктес клиникаларда Ассистанс дәрігерінің жолдамасы бойынша өтуге болады. </a:t>
            </a:r>
          </a:p>
          <a:p>
            <a:pPr algn="just"/>
            <a:endParaRPr lang="ru-RU" sz="1200" dirty="0" smtClean="0"/>
          </a:p>
          <a:p>
            <a:pPr marL="285750" indent="-285750" algn="just" rtl="0">
              <a:buFont typeface="Wingdings" panose="05000000000000000000" pitchFamily="2" charset="2"/>
              <a:buChar char="Ø"/>
            </a:pPr>
            <a:r>
              <a:rPr lang="kk-KZ" sz="1200" b="1" i="0" u="none" strike="noStrike" dirty="0">
                <a:highlight>
                  <a:srgbClr val="000000">
                    <a:alpha val="0"/>
                  </a:srgbClr>
                </a:highlight>
                <a:latin typeface="Calibri"/>
              </a:rPr>
              <a:t>ПТР тестінің оң нәтижесі, сондай-ақ КТ-да коронавирустық инфекцияға тән өкпенің зақымдануы жағдайында одан әрі емдеу ТМККК бойынша тіркелген жердегі клиникаларда жүргізіледі.</a:t>
            </a:r>
          </a:p>
          <a:p>
            <a:pPr algn="just"/>
            <a:endParaRPr lang="ru-RU" sz="1200" b="1" dirty="0" smtClean="0"/>
          </a:p>
          <a:p>
            <a:pPr marL="285750" indent="-285750" algn="just" rtl="0">
              <a:buFont typeface="Wingdings" panose="05000000000000000000" pitchFamily="2" charset="2"/>
              <a:buChar char="Ø"/>
            </a:pPr>
            <a:r>
              <a:rPr lang="kk-KZ" sz="1200" b="0" i="0" u="none" strike="noStrike" dirty="0">
                <a:highlight>
                  <a:srgbClr val="000000">
                    <a:alpha val="0"/>
                  </a:srgbClr>
                </a:highlight>
                <a:latin typeface="Calibri"/>
              </a:rPr>
              <a:t>ПТР теріс талдау кезінде, COVID-19 клиникалық белгілері болмаған жағдайда, сақтандырылған адам ЕМС шарты бойынша  </a:t>
            </a:r>
            <a:r>
              <a:rPr lang="kk-KZ" sz="1200" b="0" i="0" u="none" strike="noStrike" dirty="0" smtClean="0">
                <a:highlight>
                  <a:srgbClr val="000000">
                    <a:alpha val="0"/>
                  </a:srgbClr>
                </a:highlight>
                <a:latin typeface="Calibri"/>
              </a:rPr>
              <a:t>_________________ </a:t>
            </a:r>
            <a:r>
              <a:rPr lang="kk-KZ" sz="1200" b="0" i="0" u="none" strike="noStrike" dirty="0">
                <a:highlight>
                  <a:srgbClr val="000000">
                    <a:alpha val="0"/>
                  </a:srgbClr>
                </a:highlight>
                <a:latin typeface="Calibri"/>
              </a:rPr>
              <a:t>дәрігерінде емін жалғастырады.</a:t>
            </a:r>
          </a:p>
          <a:p>
            <a:pPr algn="just"/>
            <a:endParaRPr lang="ru-RU" sz="1400" dirty="0" smtClean="0"/>
          </a:p>
          <a:p>
            <a:pPr algn="just"/>
            <a:endParaRPr lang="ru-RU" sz="1600" dirty="0" smtClean="0"/>
          </a:p>
          <a:p>
            <a:pPr marL="285750" indent="-285750" algn="just">
              <a:buFont typeface="Wingdings" panose="05000000000000000000" pitchFamily="2" charset="2"/>
              <a:buChar char="Ø"/>
            </a:pP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1471310075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9552" y="404664"/>
            <a:ext cx="8458152" cy="46166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 rtl="0"/>
            <a:r>
              <a:rPr lang="kk-KZ" sz="1200" b="1" i="0" u="none" strike="noStrike" dirty="0">
                <a:solidFill>
                  <a:srgbClr val="C00000"/>
                </a:solidFill>
                <a:highlight>
                  <a:srgbClr val="000000">
                    <a:alpha val="0"/>
                  </a:srgbClr>
                </a:highlight>
                <a:latin typeface="Calibri"/>
              </a:rPr>
              <a:t>  </a:t>
            </a:r>
            <a:r>
              <a:rPr lang="kk-KZ" sz="1200" b="1" i="0" u="none" strike="noStrike" dirty="0">
                <a:solidFill>
                  <a:srgbClr val="FF0000"/>
                </a:solidFill>
                <a:highlight>
                  <a:srgbClr val="000000">
                    <a:alpha val="0"/>
                  </a:srgbClr>
                </a:highlight>
                <a:latin typeface="Calibri"/>
              </a:rPr>
              <a:t>«Сovid-19 коронавирустық инфекциясы мен карантиндік режимнің таралуы кезінде негізгі іс-шаралардың, медициналық қызметтердің тізбесін және Медициналық Ассистанс пен Сақтандырылушының өзара іс-қимыл алгоритмі</a:t>
            </a:r>
            <a:endParaRPr lang="ru-RU" sz="1200" b="1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48510" y="852854"/>
            <a:ext cx="8649194" cy="380028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just"/>
            <a:endParaRPr lang="ru-RU" sz="1400" dirty="0" smtClean="0"/>
          </a:p>
          <a:p>
            <a:pPr marL="285750" indent="-285750" algn="just" rtl="0">
              <a:buFont typeface="Wingdings" panose="05000000000000000000" pitchFamily="2" charset="2"/>
              <a:buChar char="Ø"/>
            </a:pPr>
            <a:r>
              <a:rPr lang="kk-KZ" sz="1200" b="0" i="0" u="none" strike="noStrike" dirty="0">
                <a:highlight>
                  <a:srgbClr val="000000">
                    <a:alpha val="0"/>
                  </a:srgbClr>
                </a:highlight>
                <a:latin typeface="Calibri"/>
              </a:rPr>
              <a:t>ЖРВИ және пневмония кезінде дәрі-дәрмекпен қамтамасыз ету (ЕМС шеңберінде) стандартты алгоритм бойынша жүргізіледі: Ассистанс дәрігерінің рецепті бойынша,  </a:t>
            </a:r>
            <a:r>
              <a:rPr lang="kk-KZ" sz="1200" b="0" i="0" u="none" strike="noStrike" dirty="0" smtClean="0">
                <a:highlight>
                  <a:srgbClr val="000000">
                    <a:alpha val="0"/>
                  </a:srgbClr>
                </a:highlight>
                <a:latin typeface="Calibri"/>
              </a:rPr>
              <a:t>____________ </a:t>
            </a:r>
            <a:r>
              <a:rPr lang="kk-KZ" sz="1200" b="0" i="0" u="none" strike="noStrike" dirty="0">
                <a:highlight>
                  <a:srgbClr val="000000">
                    <a:alpha val="0"/>
                  </a:srgbClr>
                </a:highlight>
                <a:latin typeface="Calibri"/>
              </a:rPr>
              <a:t>медициналық желісінің дәріханаларында. </a:t>
            </a:r>
            <a:endParaRPr lang="ru-RU" sz="1200" dirty="0" smtClean="0"/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kk-KZ" sz="1200" b="0" i="0" u="none" strike="noStrike" dirty="0">
                <a:highlight>
                  <a:srgbClr val="000000">
                    <a:alpha val="0"/>
                  </a:srgbClr>
                </a:highlight>
                <a:latin typeface="Calibri"/>
              </a:rPr>
              <a:t>Медициналық желінің дәріханаларында дәрі-дәрмектер болмаған жағдайда, сақтандырылған адамдар оларды басқа дәріхана мекемелерінде </a:t>
            </a:r>
            <a:r>
              <a:rPr lang="ru-RU" sz="1200" dirty="0"/>
              <a:t>_____ </a:t>
            </a:r>
            <a:r>
              <a:rPr lang="kk-KZ" sz="1200" b="1" i="0" u="none" strike="noStrike" dirty="0" smtClean="0">
                <a:highlight>
                  <a:srgbClr val="000000">
                    <a:alpha val="0"/>
                  </a:srgbClr>
                </a:highlight>
                <a:latin typeface="Calibri"/>
              </a:rPr>
              <a:t>дәрігері </a:t>
            </a:r>
            <a:r>
              <a:rPr lang="kk-KZ" sz="1200" b="1" i="0" u="none" strike="noStrike" dirty="0">
                <a:highlight>
                  <a:srgbClr val="000000">
                    <a:alpha val="0"/>
                  </a:srgbClr>
                </a:highlight>
                <a:latin typeface="Calibri"/>
              </a:rPr>
              <a:t>жазып берген рецепт болған жағдайда, өз бетінше ақы төлеу үшін сатып ала алады</a:t>
            </a:r>
            <a:r>
              <a:rPr lang="kk-KZ" sz="1200" b="0" i="0" u="none" strike="noStrike" dirty="0">
                <a:highlight>
                  <a:srgbClr val="000000">
                    <a:alpha val="0"/>
                  </a:srgbClr>
                </a:highlight>
                <a:latin typeface="Calibri"/>
              </a:rPr>
              <a:t> және бұдан әрі ассистансқа шығындарды өтеу үшін сақтандыру шартының талаптарына сәйкес қажетті құжаттар пакетін ұсына алады.</a:t>
            </a:r>
            <a:endParaRPr lang="ru-RU" sz="1200" dirty="0" smtClean="0"/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kk-KZ" sz="1200" b="0" i="0" u="none" strike="noStrike" dirty="0">
                <a:highlight>
                  <a:srgbClr val="000000">
                    <a:alpha val="0"/>
                  </a:srgbClr>
                </a:highlight>
                <a:latin typeface="Calibri"/>
              </a:rPr>
              <a:t>ТМККК шеңберінде дәрі-дәрмекпен қамтамасыз етуді </a:t>
            </a:r>
            <a:r>
              <a:rPr lang="ru-RU" sz="1200" dirty="0"/>
              <a:t>_____</a:t>
            </a:r>
            <a:r>
              <a:rPr lang="kk-KZ" sz="1200" b="0" i="0" u="none" strike="noStrike" dirty="0" smtClean="0">
                <a:highlight>
                  <a:srgbClr val="000000">
                    <a:alpha val="0"/>
                  </a:srgbClr>
                </a:highlight>
                <a:latin typeface="Calibri"/>
              </a:rPr>
              <a:t> </a:t>
            </a:r>
            <a:r>
              <a:rPr lang="kk-KZ" sz="1200" b="0" i="0" u="none" strike="noStrike" dirty="0">
                <a:highlight>
                  <a:srgbClr val="000000">
                    <a:alpha val="0"/>
                  </a:srgbClr>
                </a:highlight>
                <a:latin typeface="Calibri"/>
              </a:rPr>
              <a:t>ҚР ДСМ бұйрықтарына, НҚА-ға сәйкес қандай да бір дәрілік заттардың бар-жоғын негізге ала отырып, тіркелген адамға ғана жүргізеді.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kk-KZ" sz="1200" b="0" i="0" u="none" strike="noStrike" dirty="0">
                <a:highlight>
                  <a:srgbClr val="000000">
                    <a:alpha val="0"/>
                  </a:srgbClr>
                </a:highlight>
                <a:latin typeface="Calibri"/>
              </a:rPr>
              <a:t>Сақтандырылған адамда инфекциялық емес сипаттағы ауру/шұғыл жағдай туындаған кезде (жүрек-қан тамырлары аурулары, жіті ауырсыну синдромы, созылмалы аурулардың өршуі және т.б.) ол медициналық көмекті ұйымдастыру және алу үшін колл-орталыққа немесе </a:t>
            </a:r>
            <a:r>
              <a:rPr lang="ru-RU" sz="1200" dirty="0"/>
              <a:t>_____ </a:t>
            </a:r>
            <a:r>
              <a:rPr lang="kk-KZ" sz="1200" b="0" i="0" u="none" strike="noStrike" dirty="0" smtClean="0">
                <a:highlight>
                  <a:srgbClr val="000000">
                    <a:alpha val="0"/>
                  </a:srgbClr>
                </a:highlight>
                <a:latin typeface="Calibri"/>
              </a:rPr>
              <a:t>МО-ға </a:t>
            </a:r>
            <a:r>
              <a:rPr lang="kk-KZ" sz="1200" b="0" i="0" u="none" strike="noStrike" dirty="0">
                <a:highlight>
                  <a:srgbClr val="000000">
                    <a:alpha val="0"/>
                  </a:srgbClr>
                </a:highlight>
                <a:latin typeface="Calibri"/>
              </a:rPr>
              <a:t>жүгіне алады. Ассистанс санитарлық-эпидемиялық іс-шараларды сақтай отырып, қажетті медициналық көмекті ұйымдастырады.</a:t>
            </a:r>
          </a:p>
          <a:p>
            <a:pPr marL="285750" indent="-285750" algn="just" rtl="0">
              <a:buFont typeface="Wingdings" panose="05000000000000000000" pitchFamily="2" charset="2"/>
              <a:buChar char="Ø"/>
            </a:pPr>
            <a:r>
              <a:rPr lang="kk-KZ" sz="1200" b="0" i="0" u="none" strike="noStrike" dirty="0">
                <a:highlight>
                  <a:srgbClr val="000000">
                    <a:alpha val="0"/>
                  </a:srgbClr>
                </a:highlight>
                <a:latin typeface="Calibri"/>
              </a:rPr>
              <a:t>Жоспарлы медициналық көмек кезек күтуді және жұқтыру қаупін болдырмау үшін </a:t>
            </a:r>
            <a:r>
              <a:rPr lang="kk-KZ" sz="1200" b="1" i="0" u="none" strike="noStrike" dirty="0">
                <a:highlight>
                  <a:srgbClr val="000000">
                    <a:alpha val="0"/>
                  </a:srgbClr>
                </a:highlight>
                <a:latin typeface="Calibri"/>
              </a:rPr>
              <a:t>(ҚР Бас санитарлық дәрігерінің қаулысына сәйкес) міндетті түрде жазылуы арқылы көрсетіледі.</a:t>
            </a:r>
            <a:r>
              <a:rPr lang="kk-KZ" sz="1200" b="0" i="0" u="none" strike="noStrike" dirty="0">
                <a:highlight>
                  <a:srgbClr val="000000">
                    <a:alpha val="0"/>
                  </a:srgbClr>
                </a:highlight>
                <a:latin typeface="Calibri"/>
              </a:rPr>
              <a:t> Сондықтан сақтандырушылардан алдын ала маманға қабылдауға жазылуды сұраймыз. </a:t>
            </a:r>
          </a:p>
          <a:p>
            <a:pPr marL="285750" indent="-285750" algn="just" rtl="0">
              <a:buFont typeface="Wingdings" panose="05000000000000000000" pitchFamily="2" charset="2"/>
              <a:buChar char="Ø"/>
            </a:pPr>
            <a:r>
              <a:rPr lang="kk-KZ" sz="1200" b="0" i="0" u="none" strike="noStrike" smtClean="0">
                <a:highlight>
                  <a:srgbClr val="000000">
                    <a:alpha val="0"/>
                  </a:srgbClr>
                </a:highlight>
                <a:latin typeface="Calibri"/>
              </a:rPr>
              <a:t>_____________ </a:t>
            </a:r>
            <a:r>
              <a:rPr lang="kk-KZ" sz="1200" b="0" i="0" u="none" strike="noStrike" dirty="0" smtClean="0">
                <a:highlight>
                  <a:srgbClr val="000000">
                    <a:alpha val="0"/>
                  </a:srgbClr>
                </a:highlight>
                <a:latin typeface="Calibri"/>
              </a:rPr>
              <a:t>медициналық </a:t>
            </a:r>
            <a:r>
              <a:rPr lang="kk-KZ" sz="1200" b="0" i="0" u="none" strike="noStrike" dirty="0">
                <a:highlight>
                  <a:srgbClr val="000000">
                    <a:alpha val="0"/>
                  </a:srgbClr>
                </a:highlight>
                <a:latin typeface="Calibri"/>
              </a:rPr>
              <a:t>желісінің серіктес клиникаларының қызметін карантинге жабу/жаңарту бойынша ақпарат жаңартылуына қарай сақтанушының жауапты тұлғасына жіберіледі.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kk-KZ" sz="1200" b="0" i="0" u="none" strike="noStrike" dirty="0">
                <a:highlight>
                  <a:srgbClr val="000000">
                    <a:alpha val="0"/>
                  </a:srgbClr>
                </a:highlight>
                <a:latin typeface="Calibri"/>
              </a:rPr>
              <a:t>Ауру, сақтандырылған адамдардың іс-әрекеті бойынша туындаған барлық мәселелер бойынша </a:t>
            </a:r>
            <a:r>
              <a:rPr lang="ru-RU" sz="1200" dirty="0"/>
              <a:t>_____ </a:t>
            </a:r>
            <a:r>
              <a:rPr lang="ru-RU" sz="1200" dirty="0" smtClean="0"/>
              <a:t> </a:t>
            </a:r>
            <a:r>
              <a:rPr lang="kk-KZ" sz="1200" b="0" i="0" u="none" strike="noStrike" dirty="0" smtClean="0">
                <a:highlight>
                  <a:srgbClr val="000000">
                    <a:alpha val="0"/>
                  </a:srgbClr>
                </a:highlight>
                <a:latin typeface="Calibri"/>
              </a:rPr>
              <a:t>Ассистанс </a:t>
            </a:r>
            <a:r>
              <a:rPr lang="kk-KZ" sz="1200" b="0" i="0" u="none" strike="noStrike" dirty="0">
                <a:highlight>
                  <a:srgbClr val="000000">
                    <a:alpha val="0"/>
                  </a:srgbClr>
                </a:highlight>
                <a:latin typeface="Calibri"/>
              </a:rPr>
              <a:t>колл-орталығына хабарласу қажет</a:t>
            </a:r>
            <a:r>
              <a:rPr lang="kk-KZ" sz="1200" b="0" i="0" u="none" strike="noStrike" dirty="0" smtClean="0">
                <a:highlight>
                  <a:srgbClr val="000000">
                    <a:alpha val="0"/>
                  </a:srgbClr>
                </a:highlight>
                <a:latin typeface="Calibri"/>
              </a:rPr>
              <a:t>.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endParaRPr lang="kk-KZ" sz="1200" dirty="0">
              <a:highlight>
                <a:srgbClr val="000000">
                  <a:alpha val="0"/>
                </a:srgbClr>
              </a:highlight>
              <a:latin typeface="Calibri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endParaRPr lang="kk-KZ" sz="1200" b="0" i="0" u="none" strike="noStrike" dirty="0" smtClean="0">
              <a:highlight>
                <a:srgbClr val="000000">
                  <a:alpha val="0"/>
                </a:srgbClr>
              </a:highlight>
              <a:latin typeface="Calibri"/>
            </a:endParaRPr>
          </a:p>
          <a:p>
            <a:pPr algn="just"/>
            <a:endParaRPr lang="ru-RU" sz="1200" dirty="0"/>
          </a:p>
          <a:p>
            <a:pPr algn="just"/>
            <a:r>
              <a:rPr lang="ru-RU" sz="1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Тапсырыс</a:t>
            </a:r>
            <a:r>
              <a:rPr lang="ru-RU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беруші</a:t>
            </a:r>
            <a:r>
              <a:rPr lang="ru-RU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						</a:t>
            </a:r>
            <a:r>
              <a:rPr lang="ru-RU" sz="1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Орындаушы</a:t>
            </a:r>
            <a:r>
              <a:rPr lang="ru-RU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1200" dirty="0"/>
          </a:p>
          <a:p>
            <a:pPr algn="just"/>
            <a:endParaRPr lang="ru-RU" sz="1200" b="1" dirty="0"/>
          </a:p>
          <a:p>
            <a:pPr algn="just"/>
            <a:endParaRPr lang="ru-RU" sz="1200" dirty="0"/>
          </a:p>
          <a:p>
            <a:pPr algn="just"/>
            <a:endParaRPr lang="ru-RU" sz="1200" dirty="0"/>
          </a:p>
          <a:p>
            <a:pPr algn="just"/>
            <a:endParaRPr lang="ru-RU" sz="1200" dirty="0"/>
          </a:p>
          <a:p>
            <a:pPr algn="just"/>
            <a:endParaRPr lang="ru-RU" sz="1200" dirty="0"/>
          </a:p>
          <a:p>
            <a:pPr marL="285750" indent="-285750" algn="just">
              <a:buFont typeface="Wingdings" panose="05000000000000000000" pitchFamily="2" charset="2"/>
              <a:buChar char="Ø"/>
            </a:pPr>
            <a:endParaRPr lang="kk-KZ" sz="1200" b="0" i="0" u="none" strike="noStrike" dirty="0">
              <a:highlight>
                <a:srgbClr val="000000">
                  <a:alpha val="0"/>
                </a:srgbClr>
              </a:highlight>
              <a:latin typeface="Calibri"/>
            </a:endParaRPr>
          </a:p>
          <a:p>
            <a:pPr algn="just"/>
            <a:endParaRPr lang="ru-RU" sz="1200" dirty="0" smtClean="0"/>
          </a:p>
          <a:p>
            <a:pPr algn="just"/>
            <a:endParaRPr lang="ru-RU" sz="1200" dirty="0" smtClean="0"/>
          </a:p>
          <a:p>
            <a:pPr algn="just"/>
            <a:endParaRPr lang="ru-RU" sz="1200" dirty="0" smtClean="0">
              <a:latin typeface="Times New Roman" pitchFamily="18" charset="0"/>
              <a:cs typeface="Times New Roman" panose="02020603050405020304" pitchFamily="18" charset="0"/>
            </a:endParaRPr>
          </a:p>
          <a:p>
            <a:pPr rtl="0"/>
            <a:r>
              <a:rPr lang="ru-RU" sz="1200" b="1" i="0" u="none" strike="noStrike" dirty="0" smtClean="0">
                <a:highlight>
                  <a:srgbClr val="000000">
                    <a:alpha val="0"/>
                  </a:srgbClr>
                </a:highlight>
                <a:latin typeface="Times New Roman"/>
                <a:cs typeface="Times New Roman"/>
              </a:rPr>
              <a:t> </a:t>
            </a:r>
            <a:r>
              <a:rPr lang="kk-KZ" sz="1200" b="1" i="0" u="none" strike="noStrike" dirty="0">
                <a:highlight>
                  <a:srgbClr val="000000">
                    <a:alpha val="0"/>
                  </a:srgbClr>
                </a:highlight>
                <a:latin typeface="Times New Roman"/>
                <a:cs typeface="Times New Roman"/>
              </a:rPr>
              <a:t>				                   </a:t>
            </a:r>
            <a:r>
              <a:rPr lang="kk-KZ" sz="1200" b="1" i="0" u="none" strike="noStrike" dirty="0" smtClean="0">
                <a:highlight>
                  <a:srgbClr val="000000">
                    <a:alpha val="0"/>
                  </a:srgbClr>
                </a:highlight>
                <a:latin typeface="Times New Roman"/>
                <a:cs typeface="Times New Roman"/>
              </a:rPr>
              <a:t> </a:t>
            </a:r>
            <a:r>
              <a:rPr lang="kk-KZ" sz="1200" b="1" i="0" u="none" strike="noStrike" dirty="0">
                <a:highlight>
                  <a:srgbClr val="000000">
                    <a:alpha val="0"/>
                  </a:srgbClr>
                </a:highlight>
                <a:latin typeface="Times New Roman"/>
                <a:cs typeface="Times New Roman"/>
              </a:rPr>
              <a:t>						</a:t>
            </a:r>
          </a:p>
          <a:p>
            <a:pPr algn="just"/>
            <a:endParaRPr lang="ru-RU" sz="1200" dirty="0"/>
          </a:p>
          <a:p>
            <a:pPr algn="just"/>
            <a:endParaRPr lang="ru-RU" sz="1200" dirty="0"/>
          </a:p>
          <a:p>
            <a:pPr algn="just"/>
            <a:endParaRPr lang="ru-RU" sz="1200" b="1" dirty="0" smtClean="0"/>
          </a:p>
          <a:p>
            <a:pPr algn="just"/>
            <a:endParaRPr lang="ru-RU" sz="1200" dirty="0"/>
          </a:p>
          <a:p>
            <a:pPr algn="just"/>
            <a:endParaRPr lang="ru-RU" sz="1200" dirty="0" smtClean="0"/>
          </a:p>
          <a:p>
            <a:pPr algn="just"/>
            <a:endParaRPr lang="ru-RU" sz="1200" dirty="0"/>
          </a:p>
          <a:p>
            <a:pPr algn="just"/>
            <a:endParaRPr lang="ru-RU" sz="1200" dirty="0" smtClean="0"/>
          </a:p>
          <a:p>
            <a:pPr algn="just"/>
            <a:endParaRPr lang="ru-RU" sz="1200" dirty="0" smtClean="0"/>
          </a:p>
        </p:txBody>
      </p:sp>
    </p:spTree>
    <p:extLst>
      <p:ext uri="{BB962C8B-B14F-4D97-AF65-F5344CB8AC3E}">
        <p14:creationId xmlns:p14="http://schemas.microsoft.com/office/powerpoint/2010/main" val="2385144054"/>
      </p:ext>
    </p:extLst>
  </p:cSld>
  <p:clrMapOvr>
    <a:masterClrMapping/>
  </p:clrMapOvr>
  <p:transition/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NET" val="4.0.30319.42000"/>
  <p:tag name="AS_OS" val="Microsoft Windows NT 6.2.9200.0"/>
  <p:tag name="AS_RELEASE_DATE" val="2019.11.14"/>
  <p:tag name="AS_TITLE" val="Aspose.Slides for .NET 4.0 Client Profile"/>
  <p:tag name="AS_VERSION" val="19.11"/>
</p:tagLst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3367</TotalTime>
  <Words>812</Words>
  <Application>Microsoft Office PowerPoint</Application>
  <PresentationFormat>Экран (4:3)</PresentationFormat>
  <Paragraphs>80</Paragraphs>
  <Slides>3</Slides>
  <Notes>3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8" baseType="lpstr">
      <vt:lpstr>Arial</vt:lpstr>
      <vt:lpstr>Calibri</vt:lpstr>
      <vt:lpstr>Times New Roman</vt:lpstr>
      <vt:lpstr>Wingdings</vt:lpstr>
      <vt:lpstr>Тема Office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 Medis 02</dc:creator>
  <cp:lastModifiedBy>Инербаева Анель Муратовна</cp:lastModifiedBy>
  <cp:revision>68</cp:revision>
  <cp:lastPrinted>2020-08-26T04:31:56Z</cp:lastPrinted>
  <dcterms:created xsi:type="dcterms:W3CDTF">2020-07-19T08:54:58Z</dcterms:created>
  <dcterms:modified xsi:type="dcterms:W3CDTF">2022-04-28T05:04:40Z</dcterms:modified>
</cp:coreProperties>
</file>